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58" r:id="rId9"/>
    <p:sldId id="265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111F-8F12-40DC-BAC0-88FFDEC894DC}" type="datetimeFigureOut">
              <a:rPr lang="cs-CZ" smtClean="0"/>
              <a:t>13.1.2015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EE0E-84D6-4C58-B539-717D5E3A03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4178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111F-8F12-40DC-BAC0-88FFDEC894DC}" type="datetimeFigureOut">
              <a:rPr lang="cs-CZ" smtClean="0"/>
              <a:t>13.1.2015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EE0E-84D6-4C58-B539-717D5E3A03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5921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111F-8F12-40DC-BAC0-88FFDEC894DC}" type="datetimeFigureOut">
              <a:rPr lang="cs-CZ" smtClean="0"/>
              <a:t>13.1.2015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EE0E-84D6-4C58-B539-717D5E3A03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4972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111F-8F12-40DC-BAC0-88FFDEC894DC}" type="datetimeFigureOut">
              <a:rPr lang="cs-CZ" smtClean="0"/>
              <a:t>13.1.2015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EE0E-84D6-4C58-B539-717D5E3A03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2924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111F-8F12-40DC-BAC0-88FFDEC894DC}" type="datetimeFigureOut">
              <a:rPr lang="cs-CZ" smtClean="0"/>
              <a:t>13.1.2015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EE0E-84D6-4C58-B539-717D5E3A03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2031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111F-8F12-40DC-BAC0-88FFDEC894DC}" type="datetimeFigureOut">
              <a:rPr lang="cs-CZ" smtClean="0"/>
              <a:t>13.1.2015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EE0E-84D6-4C58-B539-717D5E3A03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7888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111F-8F12-40DC-BAC0-88FFDEC894DC}" type="datetimeFigureOut">
              <a:rPr lang="cs-CZ" smtClean="0"/>
              <a:t>13.1.2015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EE0E-84D6-4C58-B539-717D5E3A03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3133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111F-8F12-40DC-BAC0-88FFDEC894DC}" type="datetimeFigureOut">
              <a:rPr lang="cs-CZ" smtClean="0"/>
              <a:t>13.1.2015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EE0E-84D6-4C58-B539-717D5E3A03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5368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111F-8F12-40DC-BAC0-88FFDEC894DC}" type="datetimeFigureOut">
              <a:rPr lang="cs-CZ" smtClean="0"/>
              <a:t>13.1.2015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EE0E-84D6-4C58-B539-717D5E3A03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0312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111F-8F12-40DC-BAC0-88FFDEC894DC}" type="datetimeFigureOut">
              <a:rPr lang="cs-CZ" smtClean="0"/>
              <a:t>13.1.2015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EE0E-84D6-4C58-B539-717D5E3A03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7174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111F-8F12-40DC-BAC0-88FFDEC894DC}" type="datetimeFigureOut">
              <a:rPr lang="cs-CZ" smtClean="0"/>
              <a:t>13.1.2015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EE0E-84D6-4C58-B539-717D5E3A03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1622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3111F-8F12-40DC-BAC0-88FFDEC894DC}" type="datetimeFigureOut">
              <a:rPr lang="cs-CZ" smtClean="0"/>
              <a:t>13.1.2015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2EE0E-84D6-4C58-B539-717D5E3A03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4534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544" y="476672"/>
            <a:ext cx="7920880" cy="2880320"/>
          </a:xfrm>
        </p:spPr>
        <p:txBody>
          <a:bodyPr/>
          <a:lstStyle/>
          <a:p>
            <a:pPr marL="182880" indent="0" algn="ctr">
              <a:buNone/>
            </a:pP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Změny právních předpisů od  1.1.2015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39552" y="3212976"/>
            <a:ext cx="81369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cs-CZ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Zákon o daních z příjmů – právnické osoby</a:t>
            </a:r>
          </a:p>
          <a:p>
            <a:pPr marL="742950" indent="-742950">
              <a:buAutoNum type="arabicPeriod"/>
            </a:pPr>
            <a:r>
              <a:rPr lang="cs-CZ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Zákon o rezervách</a:t>
            </a:r>
          </a:p>
          <a:p>
            <a:pPr marL="742950" indent="-742950">
              <a:buAutoNum type="arabicPeriod"/>
            </a:pPr>
            <a:r>
              <a:rPr lang="cs-CZ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Zákon o </a:t>
            </a:r>
            <a:r>
              <a:rPr lang="cs-CZ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DPH</a:t>
            </a:r>
            <a:endParaRPr lang="cs-CZ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61964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536" y="260648"/>
            <a:ext cx="8424936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32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§ 49: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snížená sazba u </a:t>
            </a:r>
            <a:r>
              <a:rPr lang="cs-CZ" sz="32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nové výstavby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cs-CZ" sz="3200" dirty="0">
                <a:solidFill>
                  <a:prstClr val="black"/>
                </a:solidFill>
                <a:latin typeface="Arial Narrow" panose="020B0606020202030204" pitchFamily="34" charset="0"/>
              </a:rPr>
              <a:t>nebo </a:t>
            </a:r>
            <a:r>
              <a:rPr lang="cs-CZ" sz="3200" b="1" dirty="0">
                <a:solidFill>
                  <a:prstClr val="black"/>
                </a:solidFill>
                <a:latin typeface="Arial Narrow" panose="020B0606020202030204" pitchFamily="34" charset="0"/>
              </a:rPr>
              <a:t>dodání stavby pro sociální bydlení</a:t>
            </a:r>
          </a:p>
          <a:p>
            <a:pPr lvl="0" algn="just"/>
            <a:endParaRPr lang="cs-CZ" sz="3200" b="1" i="1" dirty="0" smtClean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 algn="just"/>
            <a:r>
              <a:rPr lang="cs-CZ" sz="3200" b="1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§ 56: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osvobození </a:t>
            </a:r>
            <a:r>
              <a:rPr lang="cs-CZ" sz="32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dodání nemovité věci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od daně – znovu zavedena </a:t>
            </a:r>
            <a:r>
              <a:rPr lang="cs-CZ" sz="32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definice stavebního </a:t>
            </a:r>
            <a:r>
              <a:rPr lang="cs-CZ" sz="3200" b="1" dirty="0">
                <a:solidFill>
                  <a:prstClr val="black"/>
                </a:solidFill>
                <a:latin typeface="Arial Narrow" panose="020B0606020202030204" pitchFamily="34" charset="0"/>
              </a:rPr>
              <a:t>pozemku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(převod není osvobozen)</a:t>
            </a:r>
          </a:p>
          <a:p>
            <a:pPr lvl="0" algn="just"/>
            <a:endParaRPr lang="cs-CZ" sz="3200" b="1" i="1" dirty="0" smtClean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 algn="just"/>
            <a:r>
              <a:rPr lang="cs-CZ" sz="3200" b="1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§ 56a: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osvobození </a:t>
            </a:r>
            <a:r>
              <a:rPr lang="cs-CZ" sz="32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nájmu nemovité věci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– bez významných změn</a:t>
            </a:r>
          </a:p>
          <a:p>
            <a:pPr lvl="0" algn="just"/>
            <a:endParaRPr lang="cs-CZ" sz="3200" b="1" i="1" dirty="0" smtClean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 algn="just"/>
            <a:r>
              <a:rPr lang="cs-CZ" sz="3200" b="1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§ 4a odst. 1 písm. c):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opraveno </a:t>
            </a:r>
            <a:r>
              <a:rPr lang="cs-CZ" sz="32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vymezení obratu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– znovu se zahrnuje nájem nemovité věci osvobozený od daně, není-li doplňkovou, příležitostnou činností</a:t>
            </a:r>
            <a:endParaRPr lang="cs-CZ" sz="3200" b="1" i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440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620688"/>
            <a:ext cx="849694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i="1" dirty="0" smtClean="0">
                <a:latin typeface="Arial Narrow" panose="020B0606020202030204" pitchFamily="34" charset="0"/>
              </a:rPr>
              <a:t>§ 92a – 92i: </a:t>
            </a:r>
            <a:r>
              <a:rPr lang="cs-CZ" sz="3200" dirty="0" smtClean="0">
                <a:latin typeface="Arial Narrow" panose="020B0606020202030204" pitchFamily="34" charset="0"/>
              </a:rPr>
              <a:t>nová Hlava IV – </a:t>
            </a:r>
            <a:r>
              <a:rPr lang="cs-CZ" sz="3200" b="1" dirty="0" smtClean="0">
                <a:latin typeface="Arial Narrow" panose="020B0606020202030204" pitchFamily="34" charset="0"/>
              </a:rPr>
              <a:t>Režim přenesení daňové povinnosti </a:t>
            </a:r>
            <a:r>
              <a:rPr lang="cs-CZ" sz="3200" dirty="0" smtClean="0">
                <a:latin typeface="Arial Narrow" panose="020B0606020202030204" pitchFamily="34" charset="0"/>
              </a:rPr>
              <a:t>(PDP)</a:t>
            </a:r>
          </a:p>
          <a:p>
            <a:endParaRPr lang="cs-CZ" sz="3200" b="1" dirty="0">
              <a:latin typeface="Arial Narrow" panose="020B0606020202030204" pitchFamily="34" charset="0"/>
            </a:endParaRPr>
          </a:p>
          <a:p>
            <a:r>
              <a:rPr lang="cs-CZ" sz="3200" b="1" dirty="0" smtClean="0">
                <a:latin typeface="Arial Narrow" panose="020B0606020202030204" pitchFamily="34" charset="0"/>
              </a:rPr>
              <a:t>Trvalé použití režimu PDP: </a:t>
            </a:r>
          </a:p>
          <a:p>
            <a:pPr marL="457200" indent="-457200" algn="just">
              <a:buFontTx/>
              <a:buChar char="-"/>
            </a:pPr>
            <a:r>
              <a:rPr lang="cs-CZ" sz="3200" dirty="0">
                <a:latin typeface="Arial Narrow" panose="020B0606020202030204" pitchFamily="34" charset="0"/>
              </a:rPr>
              <a:t>d</a:t>
            </a:r>
            <a:r>
              <a:rPr lang="cs-CZ" sz="3200" dirty="0" smtClean="0">
                <a:latin typeface="Arial Narrow" panose="020B0606020202030204" pitchFamily="34" charset="0"/>
              </a:rPr>
              <a:t>odání zlata </a:t>
            </a:r>
          </a:p>
          <a:p>
            <a:pPr marL="457200" indent="-457200" algn="just">
              <a:buFontTx/>
              <a:buChar char="-"/>
            </a:pPr>
            <a:r>
              <a:rPr lang="cs-CZ" sz="3200" b="1" dirty="0" smtClean="0">
                <a:latin typeface="Arial Narrow" panose="020B0606020202030204" pitchFamily="34" charset="0"/>
              </a:rPr>
              <a:t>dodání zboží v příloze č. 5 </a:t>
            </a:r>
            <a:r>
              <a:rPr lang="cs-CZ" sz="3200" dirty="0" smtClean="0">
                <a:latin typeface="Arial Narrow" panose="020B0606020202030204" pitchFamily="34" charset="0"/>
              </a:rPr>
              <a:t>– např. odpad, šrot </a:t>
            </a:r>
            <a:r>
              <a:rPr lang="cs-CZ" sz="3200" i="1" dirty="0" smtClean="0">
                <a:latin typeface="Arial Narrow" panose="020B0606020202030204" pitchFamily="34" charset="0"/>
              </a:rPr>
              <a:t>(§ 92c)</a:t>
            </a:r>
          </a:p>
          <a:p>
            <a:pPr marL="457200" indent="-457200" algn="just">
              <a:buFontTx/>
              <a:buChar char="-"/>
            </a:pPr>
            <a:r>
              <a:rPr lang="cs-CZ" sz="3200" dirty="0">
                <a:latin typeface="Arial Narrow" panose="020B0606020202030204" pitchFamily="34" charset="0"/>
              </a:rPr>
              <a:t>p</a:t>
            </a:r>
            <a:r>
              <a:rPr lang="cs-CZ" sz="3200" dirty="0" smtClean="0">
                <a:latin typeface="Arial Narrow" panose="020B0606020202030204" pitchFamily="34" charset="0"/>
              </a:rPr>
              <a:t>oskytnutí stavebních a montážních prací </a:t>
            </a:r>
            <a:r>
              <a:rPr lang="cs-CZ" sz="3200" i="1" dirty="0" smtClean="0">
                <a:latin typeface="Arial Narrow" panose="020B0606020202030204" pitchFamily="34" charset="0"/>
              </a:rPr>
              <a:t>(§ 92e)</a:t>
            </a:r>
          </a:p>
          <a:p>
            <a:pPr marL="457200" indent="-457200" algn="just">
              <a:buFontTx/>
              <a:buChar char="-"/>
            </a:pPr>
            <a:r>
              <a:rPr lang="cs-CZ" sz="3200" b="1" dirty="0">
                <a:latin typeface="Arial Narrow" panose="020B0606020202030204" pitchFamily="34" charset="0"/>
              </a:rPr>
              <a:t>d</a:t>
            </a:r>
            <a:r>
              <a:rPr lang="cs-CZ" sz="3200" b="1" dirty="0" smtClean="0">
                <a:latin typeface="Arial Narrow" panose="020B0606020202030204" pitchFamily="34" charset="0"/>
              </a:rPr>
              <a:t>odání nemovité věci </a:t>
            </a:r>
            <a:r>
              <a:rPr lang="cs-CZ" sz="3200" i="1" dirty="0">
                <a:latin typeface="Arial Narrow" panose="020B0606020202030204" pitchFamily="34" charset="0"/>
              </a:rPr>
              <a:t>(§ </a:t>
            </a:r>
            <a:r>
              <a:rPr lang="cs-CZ" sz="3200" i="1" dirty="0" smtClean="0">
                <a:latin typeface="Arial Narrow" panose="020B0606020202030204" pitchFamily="34" charset="0"/>
              </a:rPr>
              <a:t>92d) </a:t>
            </a:r>
            <a:r>
              <a:rPr lang="cs-CZ" sz="3200" dirty="0" smtClean="0">
                <a:latin typeface="Arial Narrow" panose="020B0606020202030204" pitchFamily="34" charset="0"/>
              </a:rPr>
              <a:t>– prodávající neuplatnil osvobození převodu pozemku nebo nemovité věci (předchozí souhlas kupujícího, je-li tento plátcem daně)</a:t>
            </a:r>
            <a:endParaRPr lang="cs-CZ" sz="3200" b="1" i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43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23528" y="260648"/>
            <a:ext cx="856895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cs-CZ" sz="32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Dočasné použití </a:t>
            </a:r>
            <a:r>
              <a:rPr lang="cs-CZ" sz="3200" b="1" dirty="0">
                <a:solidFill>
                  <a:prstClr val="black"/>
                </a:solidFill>
                <a:latin typeface="Arial Narrow" panose="020B0606020202030204" pitchFamily="34" charset="0"/>
              </a:rPr>
              <a:t>režimu </a:t>
            </a:r>
            <a:r>
              <a:rPr lang="cs-CZ" sz="32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PDP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(upraveno nařízením vlády č. 361/2014 Sb.)</a:t>
            </a:r>
            <a:r>
              <a:rPr lang="cs-CZ" sz="32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:</a:t>
            </a:r>
          </a:p>
          <a:p>
            <a:pPr lvl="0" algn="just"/>
            <a:endParaRPr lang="cs-CZ" sz="3200" b="1" dirty="0" smtClean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457200" lvl="0" indent="-457200" algn="just">
              <a:buFontTx/>
              <a:buChar char="-"/>
            </a:pP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zboží nebo služby uvedené </a:t>
            </a:r>
            <a:r>
              <a:rPr lang="cs-CZ" sz="32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v příloze č. 6 </a:t>
            </a:r>
            <a:r>
              <a:rPr lang="cs-CZ" sz="3200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(§ 92f)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– např. mobilní telefony, tablety a </a:t>
            </a:r>
            <a:r>
              <a:rPr lang="cs-CZ" sz="3200" dirty="0">
                <a:solidFill>
                  <a:prstClr val="black"/>
                </a:solidFill>
                <a:latin typeface="Arial Narrow" panose="020B0606020202030204" pitchFamily="34" charset="0"/>
              </a:rPr>
              <a:t>laptopy,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PC o </a:t>
            </a:r>
            <a:r>
              <a:rPr lang="cs-CZ" sz="3200" dirty="0">
                <a:solidFill>
                  <a:prstClr val="black"/>
                </a:solidFill>
                <a:latin typeface="Arial Narrow" panose="020B0606020202030204" pitchFamily="34" charset="0"/>
              </a:rPr>
              <a:t>hmotnosti nejvýše 10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kg sestávající nejméně z </a:t>
            </a:r>
            <a:r>
              <a:rPr lang="cs-CZ" sz="3200" dirty="0">
                <a:solidFill>
                  <a:prstClr val="black"/>
                </a:solidFill>
                <a:latin typeface="Arial Narrow" panose="020B0606020202030204" pitchFamily="34" charset="0"/>
              </a:rPr>
              <a:t>centrální procesorové jednotky, klávesnice a displeje   (pokud celková částka základu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daně veškerého </a:t>
            </a:r>
            <a:r>
              <a:rPr lang="cs-CZ" sz="3200" dirty="0">
                <a:solidFill>
                  <a:prstClr val="black"/>
                </a:solidFill>
                <a:latin typeface="Arial Narrow" panose="020B0606020202030204" pitchFamily="34" charset="0"/>
              </a:rPr>
              <a:t>dodávaného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zboží překračuje částku 100 tis. </a:t>
            </a:r>
            <a:r>
              <a:rPr lang="cs-CZ" sz="3200" dirty="0">
                <a:solidFill>
                  <a:prstClr val="black"/>
                </a:solidFill>
                <a:latin typeface="Arial Narrow" panose="020B0606020202030204" pitchFamily="34" charset="0"/>
              </a:rPr>
              <a:t>Kč.)</a:t>
            </a:r>
            <a:endParaRPr lang="cs-CZ" sz="3200" dirty="0" smtClean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457200" lvl="0" indent="-457200" algn="just">
              <a:buFontTx/>
              <a:buChar char="-"/>
            </a:pPr>
            <a:r>
              <a:rPr lang="cs-CZ" sz="32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mechanismus rychlé reakce </a:t>
            </a:r>
            <a:r>
              <a:rPr lang="cs-CZ" sz="3200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(§ 92g)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– použití režimu PDP na max. 9 měsíců u zboží a služeb stanovených nařízením vlády se souhlasem EK (boj proti daňovým podvodům)</a:t>
            </a:r>
            <a:endParaRPr lang="cs-CZ" sz="32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456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23528" y="476671"/>
            <a:ext cx="851068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Závazné posouzení pro použití režimu PDP </a:t>
            </a:r>
            <a:r>
              <a:rPr lang="cs-CZ" sz="3200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(§ 92h –92i)</a:t>
            </a:r>
          </a:p>
          <a:p>
            <a:pPr marL="457200" indent="-457200">
              <a:buFontTx/>
              <a:buChar char="-"/>
            </a:pP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rozšířeno i na </a:t>
            </a:r>
            <a:r>
              <a:rPr lang="cs-CZ" sz="32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posouzení poskytnuté služby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(nejen dodání zboží)</a:t>
            </a:r>
          </a:p>
          <a:p>
            <a:endParaRPr lang="cs-CZ" sz="32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r>
              <a:rPr lang="cs-CZ" sz="32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§ 101c – </a:t>
            </a:r>
            <a:r>
              <a:rPr lang="cs-CZ" sz="3200" b="1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101i: </a:t>
            </a:r>
            <a:r>
              <a:rPr lang="cs-CZ" sz="32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Kontrolní hlášení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- od r. 2016</a:t>
            </a:r>
          </a:p>
          <a:p>
            <a:pPr marL="457200" indent="-457200">
              <a:buFontTx/>
              <a:buChar char="-"/>
            </a:pP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povinnost podat hlášení za stanovených podmínek</a:t>
            </a:r>
          </a:p>
          <a:p>
            <a:pPr marL="457200" indent="-457200">
              <a:buFontTx/>
              <a:buChar char="-"/>
            </a:pP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předepsané údaje (formulář)</a:t>
            </a:r>
          </a:p>
          <a:p>
            <a:pPr marL="285750" indent="-285750">
              <a:buFontTx/>
              <a:buChar char="-"/>
            </a:pP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elektronická forma</a:t>
            </a:r>
          </a:p>
          <a:p>
            <a:pPr marL="285750" indent="-285750">
              <a:buFontTx/>
              <a:buChar char="-"/>
            </a:pPr>
            <a:r>
              <a:rPr lang="cs-CZ" sz="3200" dirty="0">
                <a:solidFill>
                  <a:prstClr val="black"/>
                </a:solidFill>
                <a:latin typeface="Arial Narrow" panose="020B0606020202030204" pitchFamily="34" charset="0"/>
              </a:rPr>
              <a:t>t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ermín - do 25 dnů po skončení kalendářního měsíce</a:t>
            </a:r>
          </a:p>
          <a:p>
            <a:pPr marL="285750" indent="-285750">
              <a:buFontTx/>
              <a:buChar char="-"/>
            </a:pPr>
            <a:r>
              <a:rPr lang="cs-CZ" sz="3200" dirty="0">
                <a:solidFill>
                  <a:prstClr val="black"/>
                </a:solidFill>
                <a:latin typeface="Arial Narrow" panose="020B0606020202030204" pitchFamily="34" charset="0"/>
              </a:rPr>
              <a:t>o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pravné a následné hlášení</a:t>
            </a:r>
          </a:p>
          <a:p>
            <a:pPr marL="285750" indent="-285750">
              <a:buFontTx/>
              <a:buChar char="-"/>
            </a:pPr>
            <a:r>
              <a:rPr lang="cs-CZ" sz="3200" dirty="0">
                <a:solidFill>
                  <a:prstClr val="black"/>
                </a:solidFill>
                <a:latin typeface="Arial Narrow" panose="020B0606020202030204" pitchFamily="34" charset="0"/>
              </a:rPr>
              <a:t>s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ankce za porušení povinnosti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5701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75878" y="188640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AutoNum type="arabicPeriod"/>
            </a:pPr>
            <a:r>
              <a:rPr lang="cs-CZ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Zákon o daních z příjmů </a:t>
            </a:r>
            <a:r>
              <a:rPr lang="cs-CZ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(č. 586/1992 Sb.)</a:t>
            </a:r>
            <a:r>
              <a:rPr lang="cs-CZ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právnické osoby </a:t>
            </a:r>
            <a:r>
              <a:rPr lang="cs-CZ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– novelizace zákonem č. </a:t>
            </a:r>
            <a:r>
              <a:rPr lang="cs-CZ" sz="3200" i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267/2014 Sb.</a:t>
            </a:r>
            <a:endParaRPr lang="cs-CZ" sz="32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64071" y="1758300"/>
            <a:ext cx="864096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3200" b="1" i="1" dirty="0" smtClean="0">
                <a:latin typeface="Arial Narrow" panose="020B0606020202030204" pitchFamily="34" charset="0"/>
              </a:rPr>
              <a:t>§ 19b odst. 1 písm. c):</a:t>
            </a:r>
            <a:r>
              <a:rPr lang="cs-CZ" sz="3200" dirty="0" smtClean="0">
                <a:latin typeface="Arial Narrow" panose="020B0606020202030204" pitchFamily="34" charset="0"/>
              </a:rPr>
              <a:t> osvobození bezúplatného příjmu z </a:t>
            </a:r>
            <a:r>
              <a:rPr lang="cs-CZ" sz="3200" b="1" dirty="0" smtClean="0">
                <a:latin typeface="Arial Narrow" panose="020B0606020202030204" pitchFamily="34" charset="0"/>
              </a:rPr>
              <a:t>nabytí pozemku podle zákona o majetku ČR </a:t>
            </a:r>
            <a:r>
              <a:rPr lang="cs-CZ" sz="3200" dirty="0" smtClean="0">
                <a:latin typeface="Arial Narrow" panose="020B0606020202030204" pitchFamily="34" charset="0"/>
              </a:rPr>
              <a:t>(do konce r. 2013 nebylo předmětem daně darovací) – jak v r. 2014?</a:t>
            </a:r>
          </a:p>
          <a:p>
            <a:pPr algn="just"/>
            <a:endParaRPr lang="cs-CZ" sz="3200" dirty="0" smtClean="0">
              <a:latin typeface="Arial Narrow" panose="020B0606020202030204" pitchFamily="34" charset="0"/>
            </a:endParaRPr>
          </a:p>
          <a:p>
            <a:pPr algn="just"/>
            <a:r>
              <a:rPr lang="cs-CZ" sz="3200" b="1" i="1" dirty="0" smtClean="0">
                <a:latin typeface="Arial Narrow" panose="020B0606020202030204" pitchFamily="34" charset="0"/>
              </a:rPr>
              <a:t>§ 21d:</a:t>
            </a:r>
            <a:r>
              <a:rPr lang="cs-CZ" sz="3200" dirty="0" smtClean="0">
                <a:latin typeface="Arial Narrow" panose="020B0606020202030204" pitchFamily="34" charset="0"/>
              </a:rPr>
              <a:t> upřesnění a doplnění </a:t>
            </a:r>
            <a:r>
              <a:rPr lang="cs-CZ" sz="3200" b="1" dirty="0" smtClean="0">
                <a:latin typeface="Arial Narrow" panose="020B0606020202030204" pitchFamily="34" charset="0"/>
              </a:rPr>
              <a:t>definice finančního </a:t>
            </a:r>
            <a:r>
              <a:rPr lang="cs-CZ" sz="3200" b="1" dirty="0">
                <a:latin typeface="Arial Narrow" panose="020B0606020202030204" pitchFamily="34" charset="0"/>
              </a:rPr>
              <a:t>leasingu </a:t>
            </a:r>
            <a:r>
              <a:rPr lang="cs-CZ" sz="3200" dirty="0">
                <a:latin typeface="Arial Narrow" panose="020B0606020202030204" pitchFamily="34" charset="0"/>
              </a:rPr>
              <a:t>(lze použít na smlouvy o finančním leasingu, u kterých byl předmět finančního leasingu uživateli přenechán ve stavu způsobilém obvyklému užívání v době od 1. ledna 2014 do 31. prosince </a:t>
            </a:r>
            <a:r>
              <a:rPr lang="cs-CZ" sz="3200" dirty="0" smtClean="0">
                <a:latin typeface="Arial Narrow" panose="020B0606020202030204" pitchFamily="34" charset="0"/>
              </a:rPr>
              <a:t>2014) </a:t>
            </a:r>
            <a:r>
              <a:rPr lang="cs-CZ" sz="3200" b="1" i="1" dirty="0" smtClean="0">
                <a:latin typeface="Arial Narrow" panose="020B0606020202030204" pitchFamily="34" charset="0"/>
              </a:rPr>
              <a:t>                                                        </a:t>
            </a:r>
            <a:endParaRPr lang="cs-CZ" sz="3200" b="1" i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500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24136" y="476672"/>
            <a:ext cx="820891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32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§ </a:t>
            </a:r>
            <a:r>
              <a:rPr lang="cs-CZ" sz="3200" b="1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23 odst. 3 písm. a) bod </a:t>
            </a:r>
            <a:r>
              <a:rPr lang="cs-CZ" sz="32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12: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povinnost připočítat (dodanit) </a:t>
            </a:r>
            <a:r>
              <a:rPr lang="cs-CZ" sz="32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neuhrazený závazek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odpovídající pohledávce od jejíž lhůty splatnosti uplynulo </a:t>
            </a:r>
            <a:r>
              <a:rPr lang="cs-CZ" sz="32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30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měsíců (pro závazky odpovídající pohledávce </a:t>
            </a:r>
            <a:r>
              <a:rPr lang="cs-CZ" sz="3200" dirty="0">
                <a:solidFill>
                  <a:prstClr val="black"/>
                </a:solidFill>
                <a:latin typeface="Arial Narrow" panose="020B0606020202030204" pitchFamily="34" charset="0"/>
              </a:rPr>
              <a:t>splatné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před 1.1.2015 se </a:t>
            </a:r>
            <a:r>
              <a:rPr lang="cs-CZ" sz="3200" dirty="0">
                <a:solidFill>
                  <a:prstClr val="black"/>
                </a:solidFill>
                <a:latin typeface="Arial Narrow" panose="020B0606020202030204" pitchFamily="34" charset="0"/>
              </a:rPr>
              <a:t>použije ustanovení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ve </a:t>
            </a:r>
            <a:r>
              <a:rPr lang="cs-CZ" sz="3200" dirty="0">
                <a:solidFill>
                  <a:prstClr val="black"/>
                </a:solidFill>
                <a:latin typeface="Arial Narrow" panose="020B0606020202030204" pitchFamily="34" charset="0"/>
              </a:rPr>
              <a:t>znění účinném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před tímto datem, tj. lhůta 36 měsíců)</a:t>
            </a:r>
          </a:p>
          <a:p>
            <a:pPr algn="just"/>
            <a:endParaRPr lang="cs-CZ" sz="32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cs-CZ" sz="32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§ </a:t>
            </a:r>
            <a:r>
              <a:rPr lang="cs-CZ" sz="3200" b="1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23 odst. 4 písm. e): </a:t>
            </a:r>
            <a:r>
              <a:rPr lang="cs-CZ" sz="32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vyloučení výnosů </a:t>
            </a:r>
            <a:r>
              <a:rPr lang="cs-CZ" sz="3200" b="1" dirty="0">
                <a:solidFill>
                  <a:prstClr val="black"/>
                </a:solidFill>
                <a:latin typeface="Arial Narrow" panose="020B0606020202030204" pitchFamily="34" charset="0"/>
              </a:rPr>
              <a:t>přímo </a:t>
            </a:r>
            <a:r>
              <a:rPr lang="cs-CZ" sz="32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souvisejících s neuznanými náklady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(nejen v předchozích zdaňovacích obdobích) ze základu daně – nahrazuje postup podle dosavadního </a:t>
            </a:r>
            <a:r>
              <a:rPr lang="cs-CZ" sz="3200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§ 24 odst. 2 písm. </a:t>
            </a:r>
            <a:r>
              <a:rPr lang="cs-CZ" sz="3200" i="1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zc</a:t>
            </a:r>
            <a:r>
              <a:rPr lang="cs-CZ" sz="3200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)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(viz dále)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5605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352500" y="476672"/>
            <a:ext cx="8496943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32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§ </a:t>
            </a:r>
            <a:r>
              <a:rPr lang="cs-CZ" sz="3200" b="1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24 </a:t>
            </a:r>
            <a:r>
              <a:rPr lang="cs-CZ" sz="32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odst. </a:t>
            </a:r>
            <a:r>
              <a:rPr lang="cs-CZ" sz="3200" b="1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2 písm. b):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doplnění uznatelnosti zůstatkové ceny  hmotného majetku při </a:t>
            </a:r>
            <a:r>
              <a:rPr lang="cs-CZ" sz="32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vypořádání práva stavby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– nejde o prodej ani likvidaci majetku (stavba realizovaná stavebníkem připadne vlastníkovi pozemku)</a:t>
            </a:r>
          </a:p>
          <a:p>
            <a:pPr algn="just"/>
            <a:endParaRPr lang="cs-CZ" sz="32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cs-CZ" sz="32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§ </a:t>
            </a:r>
            <a:r>
              <a:rPr lang="cs-CZ" sz="3200" b="1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24 </a:t>
            </a:r>
            <a:r>
              <a:rPr lang="cs-CZ" sz="32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odst. </a:t>
            </a:r>
            <a:r>
              <a:rPr lang="cs-CZ" sz="3200" b="1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2 písm. y):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vypuštění podmínky pro daňový odpis pohledávky, že musela být účtována do výnosů – pohledávka mohla být v souladu s účetními předpisy účtována jako snížení nákladů nebo při opravě minulých účetních období do vlastního kapitálu, nikoliv výsledkově (byla zdaněna v dodatečném DP) – viz změna v ZR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1321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476672"/>
            <a:ext cx="820891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32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§ 24 odst. 2 písm. </a:t>
            </a:r>
            <a:r>
              <a:rPr lang="cs-CZ" sz="3200" b="1" i="1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zc</a:t>
            </a:r>
            <a:r>
              <a:rPr lang="cs-CZ" sz="3200" b="1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):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nové znění (dosavadní znění je zneužíváno), podle kterého </a:t>
            </a:r>
            <a:r>
              <a:rPr lang="cs-CZ" sz="32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lze daňově uplatnit daňově neuznatelné náklady, </a:t>
            </a:r>
            <a:r>
              <a:rPr lang="cs-CZ" sz="3200" b="1" dirty="0">
                <a:solidFill>
                  <a:prstClr val="black"/>
                </a:solidFill>
                <a:latin typeface="Arial Narrow" panose="020B0606020202030204" pitchFamily="34" charset="0"/>
              </a:rPr>
              <a:t>které </a:t>
            </a:r>
            <a:r>
              <a:rPr lang="cs-CZ" sz="32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jsou </a:t>
            </a:r>
            <a:r>
              <a:rPr lang="cs-CZ" sz="3200" b="1" dirty="0">
                <a:solidFill>
                  <a:prstClr val="black"/>
                </a:solidFill>
                <a:latin typeface="Arial Narrow" panose="020B0606020202030204" pitchFamily="34" charset="0"/>
              </a:rPr>
              <a:t>poplatníkem </a:t>
            </a:r>
            <a:r>
              <a:rPr lang="cs-CZ" sz="32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určeny </a:t>
            </a:r>
            <a:r>
              <a:rPr lang="cs-CZ" sz="3200" b="1" dirty="0">
                <a:solidFill>
                  <a:prstClr val="black"/>
                </a:solidFill>
                <a:latin typeface="Arial Narrow" panose="020B0606020202030204" pitchFamily="34" charset="0"/>
              </a:rPr>
              <a:t>k přeúčtování</a:t>
            </a:r>
            <a:r>
              <a:rPr lang="cs-CZ" sz="3200" dirty="0">
                <a:solidFill>
                  <a:prstClr val="black"/>
                </a:solidFill>
                <a:latin typeface="Arial Narrow" panose="020B0606020202030204" pitchFamily="34" charset="0"/>
              </a:rPr>
              <a:t> jiné osobě nebo je tato osoba povinna je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uhradit, </a:t>
            </a:r>
            <a:r>
              <a:rPr lang="cs-CZ" sz="3200" dirty="0">
                <a:solidFill>
                  <a:prstClr val="black"/>
                </a:solidFill>
                <a:latin typeface="Arial Narrow" panose="020B0606020202030204" pitchFamily="34" charset="0"/>
              </a:rPr>
              <a:t>a to jen do výše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výnosů </a:t>
            </a:r>
            <a:r>
              <a:rPr lang="cs-CZ" sz="3200" dirty="0">
                <a:solidFill>
                  <a:prstClr val="black"/>
                </a:solidFill>
                <a:latin typeface="Arial Narrow" panose="020B0606020202030204" pitchFamily="34" charset="0"/>
              </a:rPr>
              <a:t>z tohoto přeúčtování nebo předpisu úhrady za podmínky, že tyto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výnosy </a:t>
            </a:r>
            <a:r>
              <a:rPr lang="cs-CZ" sz="3200" dirty="0">
                <a:solidFill>
                  <a:prstClr val="black"/>
                </a:solidFill>
                <a:latin typeface="Arial Narrow" panose="020B0606020202030204" pitchFamily="34" charset="0"/>
              </a:rPr>
              <a:t>ovlivnily výsledek hospodaření ve stejném zdaňovacím období nebo ve zdaňovacích obdobích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předcházejících</a:t>
            </a:r>
          </a:p>
          <a:p>
            <a:pPr algn="just"/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- BD použijí </a:t>
            </a:r>
            <a:r>
              <a:rPr lang="pt-BR" sz="32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§ 23 odst. 4 písm. e</a:t>
            </a:r>
            <a:r>
              <a:rPr lang="pt-BR" sz="3200" b="1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)</a:t>
            </a:r>
            <a:r>
              <a:rPr lang="cs-CZ" sz="32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(dotace na náklady – opravy nebo úroky, náhrada od pojišťovny na odstranění škody apod.), tj. odečtou výnos od VH</a:t>
            </a:r>
            <a:r>
              <a:rPr lang="pt-BR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5101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23925" y="692696"/>
            <a:ext cx="820891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32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§ </a:t>
            </a:r>
            <a:r>
              <a:rPr lang="cs-CZ" sz="3200" b="1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36 </a:t>
            </a:r>
            <a:r>
              <a:rPr lang="cs-CZ" sz="32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odst. </a:t>
            </a:r>
            <a:r>
              <a:rPr lang="cs-CZ" sz="3200" b="1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2 </a:t>
            </a:r>
            <a:r>
              <a:rPr lang="cs-CZ" sz="32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písm. </a:t>
            </a:r>
            <a:r>
              <a:rPr lang="cs-CZ" sz="3200" b="1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i):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15% srážkové dani podléhá </a:t>
            </a:r>
            <a:r>
              <a:rPr lang="cs-CZ" sz="32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výplata podílu na nedělitelném fondu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(kromě části fondu vytvořené příspěvky zakládajících členů) - podle ZOK již není povinný a BD může rozhodnout o jeho rozpuštění mezi členy (nejde obcházení zákazu vyplácet členům BD podíly na zisku?)</a:t>
            </a:r>
          </a:p>
          <a:p>
            <a:pPr algn="just"/>
            <a:endParaRPr lang="cs-CZ" sz="32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cs-CZ" sz="32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§ </a:t>
            </a:r>
            <a:r>
              <a:rPr lang="cs-CZ" sz="3200" b="1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38p: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vypuštění nemožnosti </a:t>
            </a:r>
            <a:r>
              <a:rPr lang="cs-CZ" sz="32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uplatnění vyšších částek odčitatelných položek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podle </a:t>
            </a:r>
            <a:r>
              <a:rPr lang="cs-CZ" sz="3200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§ 34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(např. daňové ztráta) a </a:t>
            </a:r>
            <a:r>
              <a:rPr lang="cs-CZ" sz="3200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§ 20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(např. dary) </a:t>
            </a:r>
            <a:r>
              <a:rPr lang="cs-CZ" sz="32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v dodatečném DP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– reakce na rozhodnutí NSS; uvolnění podmínek kompenzováno zavedením penále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8047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3136613"/>
            <a:ext cx="83529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 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398587" y="188640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Zákon </a:t>
            </a:r>
            <a:r>
              <a:rPr lang="cs-CZ" sz="3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cs-CZ" sz="32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rezervách </a:t>
            </a:r>
            <a:r>
              <a:rPr lang="cs-CZ" sz="32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(č. 593/1992 Sb.)-</a:t>
            </a:r>
            <a:r>
              <a:rPr lang="cs-CZ" sz="32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2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novelizace zákonem </a:t>
            </a:r>
            <a:r>
              <a:rPr lang="cs-CZ" sz="3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č. 267/2014 Sb</a:t>
            </a:r>
            <a:r>
              <a:rPr lang="cs-CZ" sz="32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51520" y="1265858"/>
            <a:ext cx="8644011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32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§ </a:t>
            </a:r>
            <a:r>
              <a:rPr lang="cs-CZ" sz="3200" b="1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2 odst.6: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opravné položky k pohledávce lze tvořit i v případě, kdy pohledávka nebyla účtována do výnosů, ale</a:t>
            </a:r>
          </a:p>
          <a:p>
            <a:pPr marL="457200" indent="-457200" algn="just">
              <a:buFontTx/>
              <a:buChar char="-"/>
            </a:pP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jako </a:t>
            </a:r>
            <a:r>
              <a:rPr lang="cs-CZ" sz="3200" dirty="0">
                <a:solidFill>
                  <a:prstClr val="black"/>
                </a:solidFill>
                <a:latin typeface="Arial Narrow" panose="020B0606020202030204" pitchFamily="34" charset="0"/>
              </a:rPr>
              <a:t>snížení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nákladů (např. při </a:t>
            </a:r>
            <a:r>
              <a:rPr lang="cs-CZ" sz="3200" dirty="0" err="1" smtClean="0">
                <a:solidFill>
                  <a:prstClr val="black"/>
                </a:solidFill>
                <a:latin typeface="Arial Narrow" panose="020B0606020202030204" pitchFamily="34" charset="0"/>
              </a:rPr>
              <a:t>přefakturaci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)</a:t>
            </a:r>
          </a:p>
          <a:p>
            <a:pPr marL="457200" indent="-457200" algn="just">
              <a:buFontTx/>
              <a:buChar char="-"/>
            </a:pPr>
            <a:r>
              <a:rPr lang="cs-CZ" sz="3200" dirty="0">
                <a:solidFill>
                  <a:prstClr val="black"/>
                </a:solidFill>
                <a:latin typeface="Arial Narrow" panose="020B0606020202030204" pitchFamily="34" charset="0"/>
              </a:rPr>
              <a:t>r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ozvahově – </a:t>
            </a:r>
            <a:r>
              <a:rPr lang="cs-CZ" sz="32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při opravě minulých účetních </a:t>
            </a:r>
            <a:r>
              <a:rPr lang="cs-CZ" sz="3200" dirty="0">
                <a:solidFill>
                  <a:prstClr val="black"/>
                </a:solidFill>
                <a:latin typeface="Arial Narrow" panose="020B0606020202030204" pitchFamily="34" charset="0"/>
              </a:rPr>
              <a:t>období -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výnos nezahrnutý v účetnictví byl zdaněn v dodatečném DP</a:t>
            </a:r>
          </a:p>
          <a:p>
            <a:pPr algn="just"/>
            <a:r>
              <a:rPr lang="cs-CZ" sz="3200" dirty="0">
                <a:solidFill>
                  <a:prstClr val="black"/>
                </a:solidFill>
                <a:latin typeface="Arial Narrow" panose="020B0606020202030204" pitchFamily="34" charset="0"/>
              </a:rPr>
              <a:t>(lze použít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pro zdaňovací období 2014)</a:t>
            </a:r>
            <a:endParaRPr lang="cs-CZ" sz="32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algn="just"/>
            <a:endParaRPr lang="cs-CZ" sz="3200" b="1" i="1" dirty="0" smtClean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cs-CZ" sz="3200" b="1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§ 8a odst. 1 písm. b):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pro tvorbu 100% OP se zkracuje lhůta z 36 na 30 měsíců od data </a:t>
            </a:r>
            <a:r>
              <a:rPr lang="cs-CZ" sz="3200" dirty="0">
                <a:solidFill>
                  <a:prstClr val="black"/>
                </a:solidFill>
                <a:latin typeface="Arial Narrow" panose="020B0606020202030204" pitchFamily="34" charset="0"/>
              </a:rPr>
              <a:t>splatnosti pohledávky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(lze použít pro </a:t>
            </a:r>
            <a:r>
              <a:rPr lang="cs-CZ" sz="3200" dirty="0">
                <a:solidFill>
                  <a:prstClr val="black"/>
                </a:solidFill>
                <a:latin typeface="Arial Narrow" panose="020B0606020202030204" pitchFamily="34" charset="0"/>
              </a:rPr>
              <a:t>pohledávky splatné od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1.1.2014)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0209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11560" y="332656"/>
            <a:ext cx="81369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3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cs-CZ" sz="32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Zákon </a:t>
            </a:r>
            <a:r>
              <a:rPr lang="cs-CZ" sz="3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cs-CZ" sz="32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DPH </a:t>
            </a:r>
            <a:r>
              <a:rPr lang="cs-CZ" sz="32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(č. 253/2004 Sb.)</a:t>
            </a:r>
            <a:endParaRPr lang="cs-CZ" sz="3200" b="1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51521" y="1124744"/>
            <a:ext cx="864096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cs-CZ" sz="32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Zákon </a:t>
            </a:r>
            <a:r>
              <a:rPr lang="cs-CZ" sz="3200" b="1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č.196 /2014 </a:t>
            </a:r>
            <a:r>
              <a:rPr lang="cs-CZ" sz="32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Sb.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(„implementační novela“)</a:t>
            </a:r>
            <a:endParaRPr lang="cs-CZ" sz="3200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cs-CZ" sz="3200" dirty="0" smtClean="0">
                <a:latin typeface="Arial Narrow" panose="020B0606020202030204" pitchFamily="34" charset="0"/>
              </a:rPr>
              <a:t>povinná implementace předpisů EU</a:t>
            </a:r>
          </a:p>
          <a:p>
            <a:pPr algn="just"/>
            <a:endParaRPr lang="cs-CZ" sz="3200" b="1" i="1" dirty="0" smtClean="0">
              <a:latin typeface="Arial Narrow" panose="020B0606020202030204" pitchFamily="34" charset="0"/>
            </a:endParaRPr>
          </a:p>
          <a:p>
            <a:pPr algn="just"/>
            <a:r>
              <a:rPr lang="cs-CZ" sz="3200" b="1" i="1" dirty="0" smtClean="0">
                <a:latin typeface="Arial Narrow" panose="020B0606020202030204" pitchFamily="34" charset="0"/>
              </a:rPr>
              <a:t>Zákon </a:t>
            </a:r>
            <a:r>
              <a:rPr lang="cs-CZ" sz="3200" b="1" i="1" dirty="0">
                <a:latin typeface="Arial Narrow" panose="020B0606020202030204" pitchFamily="34" charset="0"/>
              </a:rPr>
              <a:t>č. 262/2014 Sb</a:t>
            </a:r>
            <a:r>
              <a:rPr lang="cs-CZ" sz="3200" b="1" i="1" dirty="0" smtClean="0">
                <a:latin typeface="Arial Narrow" panose="020B0606020202030204" pitchFamily="34" charset="0"/>
              </a:rPr>
              <a:t>. </a:t>
            </a:r>
            <a:r>
              <a:rPr lang="cs-CZ" sz="3200" dirty="0" smtClean="0">
                <a:latin typeface="Arial Narrow" panose="020B0606020202030204" pitchFamily="34" charset="0"/>
              </a:rPr>
              <a:t>(„sazbová novela“)</a:t>
            </a:r>
            <a:endParaRPr lang="cs-CZ" sz="3200" dirty="0">
              <a:latin typeface="Arial Narrow" panose="020B0606020202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b="1" dirty="0" smtClean="0">
                <a:latin typeface="Arial Narrow" panose="020B0606020202030204" pitchFamily="34" charset="0"/>
              </a:rPr>
              <a:t> </a:t>
            </a:r>
            <a:r>
              <a:rPr lang="cs-CZ" sz="3200" dirty="0" smtClean="0">
                <a:latin typeface="Arial Narrow" panose="020B0606020202030204" pitchFamily="34" charset="0"/>
              </a:rPr>
              <a:t>zavedení</a:t>
            </a:r>
            <a:r>
              <a:rPr lang="cs-CZ" sz="3200" b="1" dirty="0" smtClean="0">
                <a:latin typeface="Arial Narrow" panose="020B0606020202030204" pitchFamily="34" charset="0"/>
              </a:rPr>
              <a:t> druhé snížené sazby ve výši 10% </a:t>
            </a:r>
            <a:r>
              <a:rPr lang="cs-CZ" sz="3200" dirty="0" smtClean="0">
                <a:latin typeface="Arial Narrow" panose="020B0606020202030204" pitchFamily="34" charset="0"/>
              </a:rPr>
              <a:t>- zboží v příloze č. 3a (léky, knihy, dětská výživa) a změny s tím související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 smtClean="0">
                <a:latin typeface="Arial Narrow" panose="020B0606020202030204" pitchFamily="34" charset="0"/>
              </a:rPr>
              <a:t>zrušení zavedení jednotné sazby 17,5% (měla být od r. 2016)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 smtClean="0">
                <a:latin typeface="Arial Narrow" panose="020B0606020202030204" pitchFamily="34" charset="0"/>
              </a:rPr>
              <a:t>DP se nemění (plnění s první i druhou sníženou sazbou daně v jednom řádku)</a:t>
            </a:r>
            <a:endParaRPr lang="cs-CZ" sz="32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801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75370" y="188640"/>
            <a:ext cx="83529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32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Zákon č. </a:t>
            </a:r>
            <a:r>
              <a:rPr lang="cs-CZ" sz="3200" b="1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360/2014 </a:t>
            </a:r>
            <a:r>
              <a:rPr lang="cs-CZ" sz="3200" b="1" i="1" dirty="0">
                <a:solidFill>
                  <a:prstClr val="black"/>
                </a:solidFill>
                <a:latin typeface="Arial Narrow" panose="020B0606020202030204" pitchFamily="34" charset="0"/>
              </a:rPr>
              <a:t>Sb.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(„řádná novela“)</a:t>
            </a:r>
            <a:endParaRPr lang="cs-CZ" sz="3200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75370" y="1453952"/>
            <a:ext cx="841800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3200" b="1" i="1" dirty="0" smtClean="0">
                <a:latin typeface="Arial Narrow" panose="020B0606020202030204" pitchFamily="34" charset="0"/>
              </a:rPr>
              <a:t>§ 48 </a:t>
            </a:r>
            <a:r>
              <a:rPr lang="cs-CZ" sz="3200" i="1" dirty="0" smtClean="0">
                <a:latin typeface="Arial Narrow" panose="020B0606020202030204" pitchFamily="34" charset="0"/>
              </a:rPr>
              <a:t>a</a:t>
            </a:r>
            <a:r>
              <a:rPr lang="cs-CZ" sz="3200" b="1" i="1" dirty="0" smtClean="0">
                <a:latin typeface="Arial Narrow" panose="020B0606020202030204" pitchFamily="34" charset="0"/>
              </a:rPr>
              <a:t> § 48a</a:t>
            </a:r>
            <a:r>
              <a:rPr lang="cs-CZ" sz="3200" dirty="0" smtClean="0">
                <a:latin typeface="Arial Narrow" panose="020B0606020202030204" pitchFamily="34" charset="0"/>
              </a:rPr>
              <a:t> sloučeny do </a:t>
            </a:r>
            <a:r>
              <a:rPr lang="cs-CZ" sz="3200" b="1" i="1" dirty="0" smtClean="0">
                <a:latin typeface="Arial Narrow" panose="020B0606020202030204" pitchFamily="34" charset="0"/>
              </a:rPr>
              <a:t>§ 48:</a:t>
            </a:r>
            <a:r>
              <a:rPr lang="cs-CZ" sz="3200" dirty="0" smtClean="0">
                <a:latin typeface="Arial Narrow" panose="020B0606020202030204" pitchFamily="34" charset="0"/>
              </a:rPr>
              <a:t> snížená sazba u </a:t>
            </a:r>
            <a:r>
              <a:rPr lang="cs-CZ" sz="3200" b="1" dirty="0" smtClean="0">
                <a:latin typeface="Arial Narrow" panose="020B0606020202030204" pitchFamily="34" charset="0"/>
              </a:rPr>
              <a:t>dokončené stavby</a:t>
            </a:r>
            <a:r>
              <a:rPr lang="cs-CZ" sz="3200" dirty="0" smtClean="0">
                <a:latin typeface="Arial Narrow" panose="020B0606020202030204" pitchFamily="34" charset="0"/>
              </a:rPr>
              <a:t> pro bydlení nebo u dokončené stavby pro sociální bydlení (údržba, opravy, TZ)</a:t>
            </a:r>
          </a:p>
          <a:p>
            <a:pPr algn="just"/>
            <a:r>
              <a:rPr lang="cs-CZ" sz="3200" dirty="0" smtClean="0">
                <a:latin typeface="Arial Narrow" panose="020B0606020202030204" pitchFamily="34" charset="0"/>
              </a:rPr>
              <a:t>- definice bytu nahrazena </a:t>
            </a:r>
            <a:r>
              <a:rPr lang="cs-CZ" sz="3200" b="1" dirty="0" smtClean="0">
                <a:latin typeface="Arial Narrow" panose="020B0606020202030204" pitchFamily="34" charset="0"/>
              </a:rPr>
              <a:t>definicí obytného prostoru </a:t>
            </a:r>
          </a:p>
          <a:p>
            <a:pPr lvl="0" algn="just"/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- řešení</a:t>
            </a:r>
            <a:r>
              <a:rPr lang="cs-CZ" sz="3200" b="1" i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cs-CZ" sz="3200" b="1" dirty="0">
                <a:solidFill>
                  <a:prstClr val="black"/>
                </a:solidFill>
                <a:latin typeface="Arial Narrow" panose="020B0606020202030204" pitchFamily="34" charset="0"/>
              </a:rPr>
              <a:t>zdanění „příslušenství“ </a:t>
            </a:r>
            <a:r>
              <a:rPr lang="cs-CZ" sz="3200" dirty="0">
                <a:solidFill>
                  <a:prstClr val="black"/>
                </a:solidFill>
                <a:latin typeface="Arial Narrow" panose="020B0606020202030204" pitchFamily="34" charset="0"/>
              </a:rPr>
              <a:t>bytového domu a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RD - </a:t>
            </a:r>
            <a:r>
              <a:rPr lang="cs-CZ" sz="3200" dirty="0">
                <a:solidFill>
                  <a:prstClr val="black"/>
                </a:solidFill>
                <a:latin typeface="Arial Narrow" panose="020B0606020202030204" pitchFamily="34" charset="0"/>
              </a:rPr>
              <a:t>stavba sloužící k využití domu a stavba na pozemku tvořícím funkční celek domu - nově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zahrnuty i </a:t>
            </a:r>
            <a:r>
              <a:rPr lang="cs-CZ" sz="3200" dirty="0">
                <a:solidFill>
                  <a:prstClr val="black"/>
                </a:solidFill>
                <a:latin typeface="Arial Narrow" panose="020B0606020202030204" pitchFamily="34" charset="0"/>
              </a:rPr>
              <a:t>plošné </a:t>
            </a:r>
            <a:r>
              <a:rPr lang="cs-CZ" sz="32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stavby (např. chodníky) – snížená sazba, nadále vyloučeny inženýrské sítě ve vlastnictví jiné osoby než vlastníka pozemku – základní sazba</a:t>
            </a:r>
            <a:endParaRPr lang="cs-CZ" sz="3200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8133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819</TotalTime>
  <Words>1126</Words>
  <Application>Microsoft Office PowerPoint</Application>
  <PresentationFormat>Předvádění na obrazovce (4:3)</PresentationFormat>
  <Paragraphs>67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systému Office</vt:lpstr>
      <vt:lpstr>Změny právních předpisů od  1.1.2015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Změny právních předpisů od  1.1.2015</dc:title>
  <dc:creator>svaz</dc:creator>
  <cp:lastModifiedBy>svaz</cp:lastModifiedBy>
  <cp:revision>59</cp:revision>
  <dcterms:created xsi:type="dcterms:W3CDTF">2014-11-26T14:46:17Z</dcterms:created>
  <dcterms:modified xsi:type="dcterms:W3CDTF">2015-01-13T12:53:55Z</dcterms:modified>
</cp:coreProperties>
</file>